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Medium"/>
      <p:regular r:id="rId17"/>
    </p:embeddedFont>
    <p:embeddedFont>
      <p:font typeface="Sora Medium"/>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4717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IIITG Express: Lost &amp; Found Project</a:t>
            </a:r>
            <a:endParaRPr lang="en-US" sz="4450" dirty="0"/>
          </a:p>
        </p:txBody>
      </p:sp>
      <p:sp>
        <p:nvSpPr>
          <p:cNvPr id="4" name="Text 1"/>
          <p:cNvSpPr/>
          <p:nvPr/>
        </p:nvSpPr>
        <p:spPr>
          <a:xfrm>
            <a:off x="6280190" y="3904893"/>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Welcome to our presentation on the IITG Express Lost &amp; Found Project. This project aims to address the common issue of lost and found items within the IITG campus, creating a user-friendly and efficient system to connect lost items with their rightful owners. Our goal is to reduce frustration and provide a more convenient solution for all students and faculty.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1515"/>
            <a:ext cx="5867638" cy="708779"/>
          </a:xfrm>
          <a:prstGeom prst="rect">
            <a:avLst/>
          </a:prstGeom>
          <a:noFill/>
          <a:ln/>
        </p:spPr>
        <p:txBody>
          <a:bodyPr wrap="non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Q&amp;A and Next Steps</a:t>
            </a:r>
            <a:endParaRPr lang="en-US" sz="4450" dirty="0"/>
          </a:p>
        </p:txBody>
      </p:sp>
      <p:sp>
        <p:nvSpPr>
          <p:cNvPr id="4" name="Text 1"/>
          <p:cNvSpPr/>
          <p:nvPr/>
        </p:nvSpPr>
        <p:spPr>
          <a:xfrm>
            <a:off x="6280190" y="2690455"/>
            <a:ext cx="7556421" cy="3897630"/>
          </a:xfrm>
          <a:prstGeom prst="rect">
            <a:avLst/>
          </a:prstGeom>
          <a:noFill/>
          <a:ln/>
        </p:spPr>
        <p:txBody>
          <a:bodyPr wrap="squar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We are excited to answer any questions you may have about the IIITG Express project. Our team is dedicated to creating a valuable and user-friendly solution for the IIITG community. The next steps include finalizing the frontend development, conducting thorough testing, and launching the project to students and faculty.  </a:t>
            </a:r>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
</a:t>
            </a:r>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
</a:t>
            </a:r>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Created By:</a:t>
            </a:r>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
</a:t>
            </a:r>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
</a:t>
            </a:r>
            <a:pPr indent="0" marL="0">
              <a:lnSpc>
                <a:spcPts val="2750"/>
              </a:lnSpc>
              <a:buNone/>
            </a:pPr>
            <a:r>
              <a:rPr lang="en-US" sz="2200" b="1" dirty="0">
                <a:solidFill>
                  <a:srgbClr val="97B8FF"/>
                </a:solidFill>
                <a:latin typeface="Sora Medium" pitchFamily="34" charset="0"/>
                <a:ea typeface="Sora Medium" pitchFamily="34" charset="-122"/>
                <a:cs typeface="Sora Medium" pitchFamily="34" charset="-120"/>
              </a:rPr>
              <a:t>Ashutosh kumar (2201040)</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9706"/>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Problem Statement: The Need for an Efficient System</a:t>
            </a:r>
            <a:endParaRPr lang="en-US" sz="4450" dirty="0"/>
          </a:p>
        </p:txBody>
      </p:sp>
      <p:sp>
        <p:nvSpPr>
          <p:cNvPr id="3" name="Text 1"/>
          <p:cNvSpPr/>
          <p:nvPr/>
        </p:nvSpPr>
        <p:spPr>
          <a:xfrm>
            <a:off x="793790"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Current Challenges</a:t>
            </a:r>
            <a:endParaRPr lang="en-US" sz="2200" dirty="0"/>
          </a:p>
        </p:txBody>
      </p:sp>
      <p:sp>
        <p:nvSpPr>
          <p:cNvPr id="4" name="Text 2"/>
          <p:cNvSpPr/>
          <p:nvPr/>
        </p:nvSpPr>
        <p:spPr>
          <a:xfrm>
            <a:off x="793790" y="4025384"/>
            <a:ext cx="3978116" cy="2540318"/>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existing system for lost and found items within the IITG campus is often inefficient and cumbersome. Misplaced items are frequently lost for good due to lack of proper organization, identification, and communication.</a:t>
            </a:r>
            <a:endParaRPr lang="en-US" sz="1750" dirty="0"/>
          </a:p>
        </p:txBody>
      </p:sp>
      <p:sp>
        <p:nvSpPr>
          <p:cNvPr id="5" name="Text 3"/>
          <p:cNvSpPr/>
          <p:nvPr/>
        </p:nvSpPr>
        <p:spPr>
          <a:xfrm>
            <a:off x="5332928" y="3444240"/>
            <a:ext cx="2835235" cy="354330"/>
          </a:xfrm>
          <a:prstGeom prst="rect">
            <a:avLst/>
          </a:prstGeom>
          <a:noFill/>
          <a:ln/>
        </p:spPr>
        <p:txBody>
          <a:bodyPr wrap="none" lIns="0" tIns="0" rIns="0" bIns="0" rtlCol="0" anchor="t"/>
          <a:lstStyle/>
          <a:p>
            <a:pPr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User Frustration</a:t>
            </a:r>
            <a:endParaRPr lang="en-US" sz="2200" dirty="0"/>
          </a:p>
        </p:txBody>
      </p:sp>
      <p:sp>
        <p:nvSpPr>
          <p:cNvPr id="6" name="Text 4"/>
          <p:cNvSpPr/>
          <p:nvPr/>
        </p:nvSpPr>
        <p:spPr>
          <a:xfrm>
            <a:off x="5332928" y="4025384"/>
            <a:ext cx="3979545"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Losing valuable items can be stressful and time-consuming. The current system often leaves students and faculty feeling frustrated and discouraged in their efforts to recover their lost belongings.</a:t>
            </a:r>
            <a:endParaRPr lang="en-US" sz="1750" dirty="0"/>
          </a:p>
        </p:txBody>
      </p:sp>
      <p:sp>
        <p:nvSpPr>
          <p:cNvPr id="7" name="Text 5"/>
          <p:cNvSpPr/>
          <p:nvPr/>
        </p:nvSpPr>
        <p:spPr>
          <a:xfrm>
            <a:off x="9873496" y="3421499"/>
            <a:ext cx="3978116" cy="362903"/>
          </a:xfrm>
          <a:prstGeom prst="rect">
            <a:avLst/>
          </a:prstGeom>
          <a:noFill/>
          <a:ln/>
        </p:spPr>
        <p:txBody>
          <a:bodyPr wrap="none" lIns="0" tIns="0" rIns="0" bIns="0" rtlCol="0" anchor="t"/>
          <a:lstStyle/>
          <a:p>
            <a:pPr indent="0" marL="0">
              <a:lnSpc>
                <a:spcPts val="2850"/>
              </a:lnSpc>
              <a:buNone/>
            </a:pPr>
            <a:r>
              <a:rPr lang="en-US" sz="1750" b="1" dirty="0">
                <a:solidFill>
                  <a:srgbClr val="B05EF1"/>
                </a:solidFill>
                <a:latin typeface="Noto Sans TC" pitchFamily="34" charset="0"/>
                <a:ea typeface="Noto Sans TC" pitchFamily="34" charset="-122"/>
                <a:cs typeface="Noto Sans TC" pitchFamily="34" charset="-120"/>
              </a:rPr>
              <a:t>Email Overload</a:t>
            </a:r>
            <a:endParaRPr lang="en-US" sz="1750" dirty="0"/>
          </a:p>
        </p:txBody>
      </p:sp>
      <p:sp>
        <p:nvSpPr>
          <p:cNvPr id="8" name="Text 6"/>
          <p:cNvSpPr/>
          <p:nvPr/>
        </p:nvSpPr>
        <p:spPr>
          <a:xfrm>
            <a:off x="9873496" y="3988475"/>
            <a:ext cx="3978116" cy="2177415"/>
          </a:xfrm>
          <a:prstGeom prst="rect">
            <a:avLst/>
          </a:prstGeom>
          <a:noFill/>
          <a:ln/>
        </p:spPr>
        <p:txBody>
          <a:bodyPr wrap="square" lIns="0" tIns="0" rIns="0" bIns="0" rtlCol="0" anchor="t"/>
          <a:lstStyle/>
          <a:p>
            <a:pP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current system relies heavily on emails for lost and found notifications, leading to inbox clutter. Important messages often get buried, making it difficult for users to track updates on their lost items efficiently.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7803" y="928807"/>
            <a:ext cx="7641193" cy="1341834"/>
          </a:xfrm>
          <a:prstGeom prst="rect">
            <a:avLst/>
          </a:prstGeom>
          <a:noFill/>
          <a:ln/>
        </p:spPr>
        <p:txBody>
          <a:bodyPr wrap="square" lIns="0" tIns="0" rIns="0" bIns="0" rtlCol="0" anchor="t"/>
          <a:lstStyle/>
          <a:p>
            <a:pPr indent="0" marL="0">
              <a:lnSpc>
                <a:spcPts val="5250"/>
              </a:lnSpc>
              <a:buNone/>
            </a:pPr>
            <a:r>
              <a:rPr lang="en-US" sz="4200" dirty="0">
                <a:solidFill>
                  <a:srgbClr val="97B8FF"/>
                </a:solidFill>
                <a:latin typeface="Sora Medium" pitchFamily="34" charset="0"/>
                <a:ea typeface="Sora Medium" pitchFamily="34" charset="-122"/>
                <a:cs typeface="Sora Medium" pitchFamily="34" charset="-120"/>
              </a:rPr>
              <a:t>Project Goals and Objectives</a:t>
            </a:r>
            <a:endParaRPr lang="en-US" sz="4200" dirty="0"/>
          </a:p>
        </p:txBody>
      </p:sp>
      <p:sp>
        <p:nvSpPr>
          <p:cNvPr id="4" name="Shape 1"/>
          <p:cNvSpPr/>
          <p:nvPr/>
        </p:nvSpPr>
        <p:spPr>
          <a:xfrm>
            <a:off x="6237803" y="2834045"/>
            <a:ext cx="483037" cy="483037"/>
          </a:xfrm>
          <a:prstGeom prst="roundRect">
            <a:avLst>
              <a:gd name="adj" fmla="val 6667"/>
            </a:avLst>
          </a:prstGeom>
          <a:solidFill>
            <a:srgbClr val="26262B"/>
          </a:solidFill>
          <a:ln/>
        </p:spPr>
      </p:sp>
      <p:sp>
        <p:nvSpPr>
          <p:cNvPr id="5" name="Text 2"/>
          <p:cNvSpPr/>
          <p:nvPr/>
        </p:nvSpPr>
        <p:spPr>
          <a:xfrm>
            <a:off x="6411158" y="2914531"/>
            <a:ext cx="136208" cy="322064"/>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Medium" pitchFamily="34" charset="0"/>
                <a:ea typeface="Sora Medium" pitchFamily="34" charset="-122"/>
                <a:cs typeface="Sora Medium" pitchFamily="34" charset="-120"/>
              </a:rPr>
              <a:t>1</a:t>
            </a:r>
            <a:endParaRPr lang="en-US" sz="2500" dirty="0"/>
          </a:p>
        </p:txBody>
      </p:sp>
      <p:sp>
        <p:nvSpPr>
          <p:cNvPr id="6" name="Text 3"/>
          <p:cNvSpPr/>
          <p:nvPr/>
        </p:nvSpPr>
        <p:spPr>
          <a:xfrm>
            <a:off x="6935510" y="2834045"/>
            <a:ext cx="3015615" cy="670798"/>
          </a:xfrm>
          <a:prstGeom prst="rect">
            <a:avLst/>
          </a:prstGeom>
          <a:noFill/>
          <a:ln/>
        </p:spPr>
        <p:txBody>
          <a:bodyPr wrap="square" lIns="0" tIns="0" rIns="0" bIns="0" rtlCol="0" anchor="t"/>
          <a:lstStyle/>
          <a:p>
            <a:pPr indent="0" marL="0">
              <a:lnSpc>
                <a:spcPts val="2600"/>
              </a:lnSpc>
              <a:buNone/>
            </a:pPr>
            <a:r>
              <a:rPr lang="en-US" sz="2100" dirty="0">
                <a:solidFill>
                  <a:srgbClr val="E0D6DE"/>
                </a:solidFill>
                <a:latin typeface="Sora Medium" pitchFamily="34" charset="0"/>
                <a:ea typeface="Sora Medium" pitchFamily="34" charset="-122"/>
                <a:cs typeface="Sora Medium" pitchFamily="34" charset="-120"/>
              </a:rPr>
              <a:t>Create a Centralized Database</a:t>
            </a:r>
            <a:endParaRPr lang="en-US" sz="2100" dirty="0"/>
          </a:p>
        </p:txBody>
      </p:sp>
      <p:sp>
        <p:nvSpPr>
          <p:cNvPr id="7" name="Text 4"/>
          <p:cNvSpPr/>
          <p:nvPr/>
        </p:nvSpPr>
        <p:spPr>
          <a:xfrm>
            <a:off x="6935510" y="3633549"/>
            <a:ext cx="3015615" cy="2060258"/>
          </a:xfrm>
          <a:prstGeom prst="rect">
            <a:avLst/>
          </a:prstGeom>
          <a:noFill/>
          <a:ln/>
        </p:spPr>
        <p:txBody>
          <a:bodyPr wrap="square" lIns="0" tIns="0" rIns="0" bIns="0" rtlCol="0" anchor="t"/>
          <a:lstStyle/>
          <a:p>
            <a:pPr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Develop a secure and comprehensive database to store information about lost and found items, including detailed descriptions, timestamps, and locations.</a:t>
            </a:r>
            <a:endParaRPr lang="en-US" sz="1650" dirty="0"/>
          </a:p>
        </p:txBody>
      </p:sp>
      <p:sp>
        <p:nvSpPr>
          <p:cNvPr id="8" name="Shape 5"/>
          <p:cNvSpPr/>
          <p:nvPr/>
        </p:nvSpPr>
        <p:spPr>
          <a:xfrm>
            <a:off x="10165794" y="2834045"/>
            <a:ext cx="483037" cy="483037"/>
          </a:xfrm>
          <a:prstGeom prst="roundRect">
            <a:avLst>
              <a:gd name="adj" fmla="val 6667"/>
            </a:avLst>
          </a:prstGeom>
          <a:solidFill>
            <a:srgbClr val="26262B"/>
          </a:solidFill>
          <a:ln/>
        </p:spPr>
      </p:sp>
      <p:sp>
        <p:nvSpPr>
          <p:cNvPr id="9" name="Text 6"/>
          <p:cNvSpPr/>
          <p:nvPr/>
        </p:nvSpPr>
        <p:spPr>
          <a:xfrm>
            <a:off x="10307003" y="2914531"/>
            <a:ext cx="200620" cy="322064"/>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Medium" pitchFamily="34" charset="0"/>
                <a:ea typeface="Sora Medium" pitchFamily="34" charset="-122"/>
                <a:cs typeface="Sora Medium" pitchFamily="34" charset="-120"/>
              </a:rPr>
              <a:t>2</a:t>
            </a:r>
            <a:endParaRPr lang="en-US" sz="2500" dirty="0"/>
          </a:p>
        </p:txBody>
      </p:sp>
      <p:sp>
        <p:nvSpPr>
          <p:cNvPr id="10" name="Text 7"/>
          <p:cNvSpPr/>
          <p:nvPr/>
        </p:nvSpPr>
        <p:spPr>
          <a:xfrm>
            <a:off x="10863501" y="2834045"/>
            <a:ext cx="3015615" cy="670798"/>
          </a:xfrm>
          <a:prstGeom prst="rect">
            <a:avLst/>
          </a:prstGeom>
          <a:noFill/>
          <a:ln/>
        </p:spPr>
        <p:txBody>
          <a:bodyPr wrap="square" lIns="0" tIns="0" rIns="0" bIns="0" rtlCol="0" anchor="t"/>
          <a:lstStyle/>
          <a:p>
            <a:pPr indent="0" marL="0">
              <a:lnSpc>
                <a:spcPts val="2600"/>
              </a:lnSpc>
              <a:buNone/>
            </a:pPr>
            <a:r>
              <a:rPr lang="en-US" sz="2100" dirty="0">
                <a:solidFill>
                  <a:srgbClr val="E0D6DE"/>
                </a:solidFill>
                <a:latin typeface="Sora Medium" pitchFamily="34" charset="0"/>
                <a:ea typeface="Sora Medium" pitchFamily="34" charset="-122"/>
                <a:cs typeface="Sora Medium" pitchFamily="34" charset="-120"/>
              </a:rPr>
              <a:t>Enhance Communication</a:t>
            </a:r>
            <a:endParaRPr lang="en-US" sz="2100" dirty="0"/>
          </a:p>
        </p:txBody>
      </p:sp>
      <p:sp>
        <p:nvSpPr>
          <p:cNvPr id="11" name="Text 8"/>
          <p:cNvSpPr/>
          <p:nvPr/>
        </p:nvSpPr>
        <p:spPr>
          <a:xfrm>
            <a:off x="10863501" y="3633549"/>
            <a:ext cx="3015615" cy="2060258"/>
          </a:xfrm>
          <a:prstGeom prst="rect">
            <a:avLst/>
          </a:prstGeom>
          <a:noFill/>
          <a:ln/>
        </p:spPr>
        <p:txBody>
          <a:bodyPr wrap="square" lIns="0" tIns="0" rIns="0" bIns="0" rtlCol="0" anchor="t"/>
          <a:lstStyle/>
          <a:p>
            <a:pPr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Implement a user-friendly interface that allows users to easily report lost items, search for found items, and communicate directly with the Lost &amp; Found team.</a:t>
            </a:r>
            <a:endParaRPr lang="en-US" sz="1650" dirty="0"/>
          </a:p>
        </p:txBody>
      </p:sp>
      <p:sp>
        <p:nvSpPr>
          <p:cNvPr id="12" name="Shape 9"/>
          <p:cNvSpPr/>
          <p:nvPr/>
        </p:nvSpPr>
        <p:spPr>
          <a:xfrm>
            <a:off x="6237803" y="6149935"/>
            <a:ext cx="483037" cy="483037"/>
          </a:xfrm>
          <a:prstGeom prst="roundRect">
            <a:avLst>
              <a:gd name="adj" fmla="val 6667"/>
            </a:avLst>
          </a:prstGeom>
          <a:solidFill>
            <a:srgbClr val="26262B"/>
          </a:solidFill>
          <a:ln/>
        </p:spPr>
      </p:sp>
      <p:sp>
        <p:nvSpPr>
          <p:cNvPr id="13" name="Text 10"/>
          <p:cNvSpPr/>
          <p:nvPr/>
        </p:nvSpPr>
        <p:spPr>
          <a:xfrm>
            <a:off x="6379488" y="6230422"/>
            <a:ext cx="199668" cy="322064"/>
          </a:xfrm>
          <a:prstGeom prst="rect">
            <a:avLst/>
          </a:prstGeom>
          <a:noFill/>
          <a:ln/>
        </p:spPr>
        <p:txBody>
          <a:bodyPr wrap="none" lIns="0" tIns="0" rIns="0" bIns="0" rtlCol="0" anchor="t"/>
          <a:lstStyle/>
          <a:p>
            <a:pPr algn="ctr" indent="0" marL="0">
              <a:lnSpc>
                <a:spcPts val="2500"/>
              </a:lnSpc>
              <a:buNone/>
            </a:pPr>
            <a:r>
              <a:rPr lang="en-US" sz="2500" dirty="0">
                <a:solidFill>
                  <a:srgbClr val="E0D6DE"/>
                </a:solidFill>
                <a:latin typeface="Sora Medium" pitchFamily="34" charset="0"/>
                <a:ea typeface="Sora Medium" pitchFamily="34" charset="-122"/>
                <a:cs typeface="Sora Medium" pitchFamily="34" charset="-120"/>
              </a:rPr>
              <a:t>3</a:t>
            </a:r>
            <a:endParaRPr lang="en-US" sz="2500" dirty="0"/>
          </a:p>
        </p:txBody>
      </p:sp>
      <p:sp>
        <p:nvSpPr>
          <p:cNvPr id="14" name="Text 11"/>
          <p:cNvSpPr/>
          <p:nvPr/>
        </p:nvSpPr>
        <p:spPr>
          <a:xfrm>
            <a:off x="6935510" y="6149935"/>
            <a:ext cx="2683669" cy="335399"/>
          </a:xfrm>
          <a:prstGeom prst="rect">
            <a:avLst/>
          </a:prstGeom>
          <a:noFill/>
          <a:ln/>
        </p:spPr>
        <p:txBody>
          <a:bodyPr wrap="none" lIns="0" tIns="0" rIns="0" bIns="0" rtlCol="0" anchor="t"/>
          <a:lstStyle/>
          <a:p>
            <a:pPr indent="0" marL="0">
              <a:lnSpc>
                <a:spcPts val="2600"/>
              </a:lnSpc>
              <a:buNone/>
            </a:pPr>
            <a:r>
              <a:rPr lang="en-US" sz="2100" dirty="0">
                <a:solidFill>
                  <a:srgbClr val="E0D6DE"/>
                </a:solidFill>
                <a:latin typeface="Sora Medium" pitchFamily="34" charset="0"/>
                <a:ea typeface="Sora Medium" pitchFamily="34" charset="-122"/>
                <a:cs typeface="Sora Medium" pitchFamily="34" charset="-120"/>
              </a:rPr>
              <a:t>Improve Efficiency</a:t>
            </a:r>
            <a:endParaRPr lang="en-US" sz="2100" dirty="0"/>
          </a:p>
        </p:txBody>
      </p:sp>
      <p:sp>
        <p:nvSpPr>
          <p:cNvPr id="15" name="Text 12"/>
          <p:cNvSpPr/>
          <p:nvPr/>
        </p:nvSpPr>
        <p:spPr>
          <a:xfrm>
            <a:off x="6935510" y="6614041"/>
            <a:ext cx="6943487" cy="686752"/>
          </a:xfrm>
          <a:prstGeom prst="rect">
            <a:avLst/>
          </a:prstGeom>
          <a:noFill/>
          <a:ln/>
        </p:spPr>
        <p:txBody>
          <a:bodyPr wrap="square" lIns="0" tIns="0" rIns="0" bIns="0" rtlCol="0" anchor="t"/>
          <a:lstStyle/>
          <a:p>
            <a:pPr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Streamline the process of claiming lost items, reducing the time and effort required for both users and the Lost &amp; Found team.</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93551"/>
          </a:xfrm>
          <a:prstGeom prst="rect">
            <a:avLst/>
          </a:prstGeom>
        </p:spPr>
      </p:pic>
      <p:sp>
        <p:nvSpPr>
          <p:cNvPr id="3" name="Text 0"/>
          <p:cNvSpPr/>
          <p:nvPr/>
        </p:nvSpPr>
        <p:spPr>
          <a:xfrm>
            <a:off x="793790" y="3340537"/>
            <a:ext cx="8383429" cy="673418"/>
          </a:xfrm>
          <a:prstGeom prst="rect">
            <a:avLst/>
          </a:prstGeom>
          <a:noFill/>
          <a:ln/>
        </p:spPr>
        <p:txBody>
          <a:bodyPr wrap="none" lIns="0" tIns="0" rIns="0" bIns="0" rtlCol="0" anchor="t"/>
          <a:lstStyle/>
          <a:p>
            <a:pPr indent="0" marL="0">
              <a:lnSpc>
                <a:spcPts val="5300"/>
              </a:lnSpc>
              <a:buNone/>
            </a:pPr>
            <a:r>
              <a:rPr lang="en-US" sz="4200" dirty="0">
                <a:solidFill>
                  <a:srgbClr val="97B8FF"/>
                </a:solidFill>
                <a:latin typeface="Sora Medium" pitchFamily="34" charset="0"/>
                <a:ea typeface="Sora Medium" pitchFamily="34" charset="-122"/>
                <a:cs typeface="Sora Medium" pitchFamily="34" charset="-120"/>
              </a:rPr>
              <a:t>System Architecture Overview</a:t>
            </a:r>
            <a:endParaRPr lang="en-US" sz="4200" dirty="0"/>
          </a:p>
        </p:txBody>
      </p:sp>
      <p:pic>
        <p:nvPicPr>
          <p:cNvPr id="4" name="Image 1" descr="preencoded.png">    </p:cNvPr>
          <p:cNvPicPr>
            <a:picLocks noChangeAspect="1"/>
          </p:cNvPicPr>
          <p:nvPr/>
        </p:nvPicPr>
        <p:blipFill>
          <a:blip r:embed="rId2"/>
          <a:stretch>
            <a:fillRect/>
          </a:stretch>
        </p:blipFill>
        <p:spPr>
          <a:xfrm>
            <a:off x="793790" y="4337090"/>
            <a:ext cx="4347567" cy="861893"/>
          </a:xfrm>
          <a:prstGeom prst="rect">
            <a:avLst/>
          </a:prstGeom>
        </p:spPr>
      </p:pic>
      <p:sp>
        <p:nvSpPr>
          <p:cNvPr id="5" name="Text 1"/>
          <p:cNvSpPr/>
          <p:nvPr/>
        </p:nvSpPr>
        <p:spPr>
          <a:xfrm>
            <a:off x="1009174" y="5522119"/>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User Interface</a:t>
            </a:r>
            <a:endParaRPr lang="en-US" sz="2100" dirty="0"/>
          </a:p>
        </p:txBody>
      </p:sp>
      <p:sp>
        <p:nvSpPr>
          <p:cNvPr id="6" name="Text 2"/>
          <p:cNvSpPr/>
          <p:nvPr/>
        </p:nvSpPr>
        <p:spPr>
          <a:xfrm>
            <a:off x="1009174" y="5987891"/>
            <a:ext cx="3916799" cy="1034415"/>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A web-based interface for students and faculty to report lost items, search for found items, and receive updates.</a:t>
            </a:r>
            <a:endParaRPr lang="en-US" sz="1650" dirty="0"/>
          </a:p>
        </p:txBody>
      </p:sp>
      <p:pic>
        <p:nvPicPr>
          <p:cNvPr id="7" name="Image 2" descr="preencoded.png">    </p:cNvPr>
          <p:cNvPicPr>
            <a:picLocks noChangeAspect="1"/>
          </p:cNvPicPr>
          <p:nvPr/>
        </p:nvPicPr>
        <p:blipFill>
          <a:blip r:embed="rId3"/>
          <a:stretch>
            <a:fillRect/>
          </a:stretch>
        </p:blipFill>
        <p:spPr>
          <a:xfrm>
            <a:off x="5141357" y="4337090"/>
            <a:ext cx="4347567" cy="861893"/>
          </a:xfrm>
          <a:prstGeom prst="rect">
            <a:avLst/>
          </a:prstGeom>
        </p:spPr>
      </p:pic>
      <p:sp>
        <p:nvSpPr>
          <p:cNvPr id="8" name="Text 3"/>
          <p:cNvSpPr/>
          <p:nvPr/>
        </p:nvSpPr>
        <p:spPr>
          <a:xfrm>
            <a:off x="5356741" y="5522119"/>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Backend Database</a:t>
            </a:r>
            <a:endParaRPr lang="en-US" sz="2100" dirty="0"/>
          </a:p>
        </p:txBody>
      </p:sp>
      <p:sp>
        <p:nvSpPr>
          <p:cNvPr id="9" name="Text 4"/>
          <p:cNvSpPr/>
          <p:nvPr/>
        </p:nvSpPr>
        <p:spPr>
          <a:xfrm>
            <a:off x="5356741" y="5987891"/>
            <a:ext cx="3916799" cy="137922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A robust database to store information about lost and found items, including detailed descriptions, timestamps, and locations.</a:t>
            </a:r>
            <a:endParaRPr lang="en-US" sz="1650" dirty="0"/>
          </a:p>
        </p:txBody>
      </p:sp>
      <p:pic>
        <p:nvPicPr>
          <p:cNvPr id="10" name="Image 3" descr="preencoded.png">    </p:cNvPr>
          <p:cNvPicPr>
            <a:picLocks noChangeAspect="1"/>
          </p:cNvPicPr>
          <p:nvPr/>
        </p:nvPicPr>
        <p:blipFill>
          <a:blip r:embed="rId4"/>
          <a:stretch>
            <a:fillRect/>
          </a:stretch>
        </p:blipFill>
        <p:spPr>
          <a:xfrm>
            <a:off x="9488924" y="4337090"/>
            <a:ext cx="4347567" cy="861893"/>
          </a:xfrm>
          <a:prstGeom prst="rect">
            <a:avLst/>
          </a:prstGeom>
        </p:spPr>
      </p:pic>
      <p:sp>
        <p:nvSpPr>
          <p:cNvPr id="11" name="Text 5"/>
          <p:cNvSpPr/>
          <p:nvPr/>
        </p:nvSpPr>
        <p:spPr>
          <a:xfrm>
            <a:off x="9704308" y="5522119"/>
            <a:ext cx="2758559" cy="336590"/>
          </a:xfrm>
          <a:prstGeom prst="rect">
            <a:avLst/>
          </a:prstGeom>
          <a:noFill/>
          <a:ln/>
        </p:spPr>
        <p:txBody>
          <a:bodyPr wrap="none" lIns="0" tIns="0" rIns="0" bIns="0" rtlCol="0" anchor="t"/>
          <a:lstStyle/>
          <a:p>
            <a:pPr algn="l" indent="0" marL="0">
              <a:lnSpc>
                <a:spcPts val="2650"/>
              </a:lnSpc>
              <a:buNone/>
            </a:pPr>
            <a:r>
              <a:rPr lang="en-US" sz="2100" dirty="0">
                <a:solidFill>
                  <a:srgbClr val="E0D6DE"/>
                </a:solidFill>
                <a:latin typeface="Sora Medium" pitchFamily="34" charset="0"/>
                <a:ea typeface="Sora Medium" pitchFamily="34" charset="-122"/>
                <a:cs typeface="Sora Medium" pitchFamily="34" charset="-120"/>
              </a:rPr>
              <a:t>Notification System</a:t>
            </a:r>
            <a:endParaRPr lang="en-US" sz="2100" dirty="0"/>
          </a:p>
        </p:txBody>
      </p:sp>
      <p:sp>
        <p:nvSpPr>
          <p:cNvPr id="12" name="Text 6"/>
          <p:cNvSpPr/>
          <p:nvPr/>
        </p:nvSpPr>
        <p:spPr>
          <a:xfrm>
            <a:off x="9704308" y="5987891"/>
            <a:ext cx="3916799" cy="1379220"/>
          </a:xfrm>
          <a:prstGeom prst="rect">
            <a:avLst/>
          </a:prstGeom>
          <a:noFill/>
          <a:ln/>
        </p:spPr>
        <p:txBody>
          <a:bodyPr wrap="square" lIns="0" tIns="0" rIns="0" bIns="0" rtlCol="0" anchor="t"/>
          <a:lstStyle/>
          <a:p>
            <a:pPr algn="l" indent="0" marL="0">
              <a:lnSpc>
                <a:spcPts val="2700"/>
              </a:lnSpc>
              <a:buNone/>
            </a:pPr>
            <a:r>
              <a:rPr lang="en-US" sz="1650" dirty="0">
                <a:solidFill>
                  <a:srgbClr val="E0D6DE"/>
                </a:solidFill>
                <a:latin typeface="Noto Sans TC" pitchFamily="34" charset="0"/>
                <a:ea typeface="Noto Sans TC" pitchFamily="34" charset="-122"/>
                <a:cs typeface="Noto Sans TC" pitchFamily="34" charset="-120"/>
              </a:rPr>
              <a:t>A notification system to alert users about relevant updates, such as matching found items, or when their lost item is claimed.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4216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Backend Structure and Code Snippets</a:t>
            </a:r>
            <a:endParaRPr lang="en-US" sz="4450" dirty="0"/>
          </a:p>
        </p:txBody>
      </p:sp>
      <p:pic>
        <p:nvPicPr>
          <p:cNvPr id="4" name="Image 1" descr="preencoded.png">    </p:cNvPr>
          <p:cNvPicPr>
            <a:picLocks noChangeAspect="1"/>
          </p:cNvPicPr>
          <p:nvPr/>
        </p:nvPicPr>
        <p:blipFill>
          <a:blip r:embed="rId2"/>
          <a:stretch>
            <a:fillRect/>
          </a:stretch>
        </p:blipFill>
        <p:spPr>
          <a:xfrm>
            <a:off x="793790" y="2899886"/>
            <a:ext cx="566976" cy="566976"/>
          </a:xfrm>
          <a:prstGeom prst="rect">
            <a:avLst/>
          </a:prstGeom>
        </p:spPr>
      </p:pic>
      <p:sp>
        <p:nvSpPr>
          <p:cNvPr id="5" name="Text 1"/>
          <p:cNvSpPr/>
          <p:nvPr/>
        </p:nvSpPr>
        <p:spPr>
          <a:xfrm>
            <a:off x="793790" y="3693676"/>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Database Design</a:t>
            </a:r>
            <a:endParaRPr lang="en-US" sz="2200" dirty="0"/>
          </a:p>
        </p:txBody>
      </p:sp>
      <p:sp>
        <p:nvSpPr>
          <p:cNvPr id="6" name="Text 2"/>
          <p:cNvSpPr/>
          <p:nvPr/>
        </p:nvSpPr>
        <p:spPr>
          <a:xfrm>
            <a:off x="793790" y="4538424"/>
            <a:ext cx="2291953"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backend utilizes a relational database, structured with tables for lost items, found items, users, and other relevant information.</a:t>
            </a:r>
            <a:endParaRPr lang="en-US" sz="1750" dirty="0"/>
          </a:p>
        </p:txBody>
      </p:sp>
      <p:pic>
        <p:nvPicPr>
          <p:cNvPr id="7" name="Image 2" descr="preencoded.png">    </p:cNvPr>
          <p:cNvPicPr>
            <a:picLocks noChangeAspect="1"/>
          </p:cNvPicPr>
          <p:nvPr/>
        </p:nvPicPr>
        <p:blipFill>
          <a:blip r:embed="rId3"/>
          <a:stretch>
            <a:fillRect/>
          </a:stretch>
        </p:blipFill>
        <p:spPr>
          <a:xfrm>
            <a:off x="3425904" y="2899886"/>
            <a:ext cx="566976" cy="566976"/>
          </a:xfrm>
          <a:prstGeom prst="rect">
            <a:avLst/>
          </a:prstGeom>
        </p:spPr>
      </p:pic>
      <p:sp>
        <p:nvSpPr>
          <p:cNvPr id="8" name="Text 3"/>
          <p:cNvSpPr/>
          <p:nvPr/>
        </p:nvSpPr>
        <p:spPr>
          <a:xfrm>
            <a:off x="3425904" y="3693676"/>
            <a:ext cx="229207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API Endpoints</a:t>
            </a:r>
            <a:endParaRPr lang="en-US" sz="2200" dirty="0"/>
          </a:p>
        </p:txBody>
      </p:sp>
      <p:sp>
        <p:nvSpPr>
          <p:cNvPr id="9" name="Text 4"/>
          <p:cNvSpPr/>
          <p:nvPr/>
        </p:nvSpPr>
        <p:spPr>
          <a:xfrm>
            <a:off x="3425904" y="4184094"/>
            <a:ext cx="2292072" cy="290322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RESTful APIs are designed to handle requests from the user interface, allowing for seamless data transfer between the frontend and backend.</a:t>
            </a:r>
            <a:endParaRPr lang="en-US" sz="1750" dirty="0"/>
          </a:p>
        </p:txBody>
      </p:sp>
      <p:pic>
        <p:nvPicPr>
          <p:cNvPr id="10" name="Image 3" descr="preencoded.png">    </p:cNvPr>
          <p:cNvPicPr>
            <a:picLocks noChangeAspect="1"/>
          </p:cNvPicPr>
          <p:nvPr/>
        </p:nvPicPr>
        <p:blipFill>
          <a:blip r:embed="rId4"/>
          <a:stretch>
            <a:fillRect/>
          </a:stretch>
        </p:blipFill>
        <p:spPr>
          <a:xfrm>
            <a:off x="6058138" y="2899886"/>
            <a:ext cx="566976" cy="566976"/>
          </a:xfrm>
          <a:prstGeom prst="rect">
            <a:avLst/>
          </a:prstGeom>
        </p:spPr>
      </p:pic>
      <p:sp>
        <p:nvSpPr>
          <p:cNvPr id="11" name="Text 5"/>
          <p:cNvSpPr/>
          <p:nvPr/>
        </p:nvSpPr>
        <p:spPr>
          <a:xfrm>
            <a:off x="6058138" y="3693676"/>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Security Measures</a:t>
            </a:r>
            <a:endParaRPr lang="en-US" sz="2200" dirty="0"/>
          </a:p>
        </p:txBody>
      </p:sp>
      <p:sp>
        <p:nvSpPr>
          <p:cNvPr id="12" name="Text 6"/>
          <p:cNvSpPr/>
          <p:nvPr/>
        </p:nvSpPr>
        <p:spPr>
          <a:xfrm>
            <a:off x="6058138" y="4538424"/>
            <a:ext cx="2291953" cy="2540318"/>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Robust security measures are implemented to protect user data and prevent unauthorized access to the database.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72007" y="717947"/>
            <a:ext cx="11086386" cy="5901928"/>
          </a:xfrm>
          <a:prstGeom prst="rect">
            <a:avLst/>
          </a:prstGeom>
        </p:spPr>
      </p:pic>
      <p:sp>
        <p:nvSpPr>
          <p:cNvPr id="3" name="Text 0"/>
          <p:cNvSpPr/>
          <p:nvPr/>
        </p:nvSpPr>
        <p:spPr>
          <a:xfrm>
            <a:off x="4132183" y="6909078"/>
            <a:ext cx="6365915" cy="602456"/>
          </a:xfrm>
          <a:prstGeom prst="rect">
            <a:avLst/>
          </a:prstGeom>
          <a:noFill/>
          <a:ln/>
        </p:spPr>
        <p:txBody>
          <a:bodyPr wrap="none" lIns="0" tIns="0" rIns="0" bIns="0" rtlCol="0" anchor="t"/>
          <a:lstStyle/>
          <a:p>
            <a:pPr algn="ctr" indent="0" marL="0">
              <a:lnSpc>
                <a:spcPts val="4700"/>
              </a:lnSpc>
              <a:buNone/>
            </a:pPr>
            <a:r>
              <a:rPr lang="en-US" sz="3750" dirty="0">
                <a:solidFill>
                  <a:srgbClr val="97B8FF"/>
                </a:solidFill>
                <a:latin typeface="Sora Medium" pitchFamily="34" charset="0"/>
                <a:ea typeface="Sora Medium" pitchFamily="34" charset="-122"/>
                <a:cs typeface="Sora Medium" pitchFamily="34" charset="-120"/>
              </a:rPr>
              <a:t>Database: object example</a:t>
            </a:r>
            <a:endParaRPr lang="en-US" sz="3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060377" y="634484"/>
            <a:ext cx="10509647" cy="5911572"/>
          </a:xfrm>
          <a:prstGeom prst="rect">
            <a:avLst/>
          </a:prstGeom>
        </p:spPr>
      </p:pic>
      <p:sp>
        <p:nvSpPr>
          <p:cNvPr id="3" name="Text 0"/>
          <p:cNvSpPr/>
          <p:nvPr/>
        </p:nvSpPr>
        <p:spPr>
          <a:xfrm>
            <a:off x="4479846" y="6886218"/>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Restful API</a:t>
            </a:r>
            <a:endParaRPr lang="en-US" sz="4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7949"/>
            <a:ext cx="7556421" cy="1204913"/>
          </a:xfrm>
          <a:prstGeom prst="rect">
            <a:avLst/>
          </a:prstGeom>
          <a:noFill/>
          <a:ln/>
        </p:spPr>
        <p:txBody>
          <a:bodyPr wrap="square" lIns="0" tIns="0" rIns="0" bIns="0" rtlCol="0" anchor="t"/>
          <a:lstStyle/>
          <a:p>
            <a:pPr indent="0" marL="0">
              <a:lnSpc>
                <a:spcPts val="4700"/>
              </a:lnSpc>
              <a:buNone/>
            </a:pPr>
            <a:r>
              <a:rPr lang="en-US" sz="3750" dirty="0">
                <a:solidFill>
                  <a:srgbClr val="97B8FF"/>
                </a:solidFill>
                <a:latin typeface="Sora Medium" pitchFamily="34" charset="0"/>
                <a:ea typeface="Sora Medium" pitchFamily="34" charset="-122"/>
                <a:cs typeface="Sora Medium" pitchFamily="34" charset="-120"/>
              </a:rPr>
              <a:t>Current Progress &amp; Milestones Achieved: Backend Ready</a:t>
            </a:r>
            <a:endParaRPr lang="en-US" sz="3750" dirty="0"/>
          </a:p>
        </p:txBody>
      </p:sp>
      <p:sp>
        <p:nvSpPr>
          <p:cNvPr id="4" name="Shape 1"/>
          <p:cNvSpPr/>
          <p:nvPr/>
        </p:nvSpPr>
        <p:spPr>
          <a:xfrm>
            <a:off x="1071563" y="2232065"/>
            <a:ext cx="22860" cy="5259586"/>
          </a:xfrm>
          <a:prstGeom prst="roundRect">
            <a:avLst>
              <a:gd name="adj" fmla="val 126512"/>
            </a:avLst>
          </a:prstGeom>
          <a:solidFill>
            <a:srgbClr val="3F3F44"/>
          </a:solidFill>
          <a:ln/>
        </p:spPr>
      </p:sp>
      <p:sp>
        <p:nvSpPr>
          <p:cNvPr id="5" name="Shape 2"/>
          <p:cNvSpPr/>
          <p:nvPr/>
        </p:nvSpPr>
        <p:spPr>
          <a:xfrm>
            <a:off x="1277005" y="2654260"/>
            <a:ext cx="674727" cy="22860"/>
          </a:xfrm>
          <a:prstGeom prst="roundRect">
            <a:avLst>
              <a:gd name="adj" fmla="val 126512"/>
            </a:avLst>
          </a:prstGeom>
          <a:solidFill>
            <a:srgbClr val="3F3F44"/>
          </a:solidFill>
          <a:ln/>
        </p:spPr>
      </p:sp>
      <p:sp>
        <p:nvSpPr>
          <p:cNvPr id="6" name="Shape 3"/>
          <p:cNvSpPr/>
          <p:nvPr/>
        </p:nvSpPr>
        <p:spPr>
          <a:xfrm>
            <a:off x="866120" y="2448878"/>
            <a:ext cx="433745" cy="433745"/>
          </a:xfrm>
          <a:prstGeom prst="roundRect">
            <a:avLst>
              <a:gd name="adj" fmla="val 6668"/>
            </a:avLst>
          </a:prstGeom>
          <a:solidFill>
            <a:srgbClr val="26262B"/>
          </a:solidFill>
          <a:ln/>
        </p:spPr>
      </p:sp>
      <p:sp>
        <p:nvSpPr>
          <p:cNvPr id="7" name="Text 4"/>
          <p:cNvSpPr/>
          <p:nvPr/>
        </p:nvSpPr>
        <p:spPr>
          <a:xfrm>
            <a:off x="1021735" y="2521148"/>
            <a:ext cx="122396" cy="289203"/>
          </a:xfrm>
          <a:prstGeom prst="rect">
            <a:avLst/>
          </a:prstGeom>
          <a:noFill/>
          <a:ln/>
        </p:spPr>
        <p:txBody>
          <a:bodyPr wrap="none" lIns="0" tIns="0" rIns="0" bIns="0" rtlCol="0" anchor="t"/>
          <a:lstStyle/>
          <a:p>
            <a:pPr algn="ctr" indent="0" marL="0">
              <a:lnSpc>
                <a:spcPts val="2250"/>
              </a:lnSpc>
              <a:buNone/>
            </a:pPr>
            <a:r>
              <a:rPr lang="en-US" sz="2250" dirty="0">
                <a:solidFill>
                  <a:srgbClr val="E0D6DE"/>
                </a:solidFill>
                <a:latin typeface="Sora Medium" pitchFamily="34" charset="0"/>
                <a:ea typeface="Sora Medium" pitchFamily="34" charset="-122"/>
                <a:cs typeface="Sora Medium" pitchFamily="34" charset="-120"/>
              </a:rPr>
              <a:t>1</a:t>
            </a:r>
            <a:endParaRPr lang="en-US" sz="2250" dirty="0"/>
          </a:p>
        </p:txBody>
      </p:sp>
      <p:sp>
        <p:nvSpPr>
          <p:cNvPr id="8" name="Text 5"/>
          <p:cNvSpPr/>
          <p:nvPr/>
        </p:nvSpPr>
        <p:spPr>
          <a:xfrm>
            <a:off x="2143363" y="2424827"/>
            <a:ext cx="4622483"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Database Design and Implementation</a:t>
            </a:r>
            <a:endParaRPr lang="en-US" sz="1850" dirty="0"/>
          </a:p>
        </p:txBody>
      </p:sp>
      <p:sp>
        <p:nvSpPr>
          <p:cNvPr id="9" name="Text 6"/>
          <p:cNvSpPr/>
          <p:nvPr/>
        </p:nvSpPr>
        <p:spPr>
          <a:xfrm>
            <a:off x="2143363" y="2841665"/>
            <a:ext cx="6206847" cy="925116"/>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The backend database has been successfully designed and implemented, ensuring efficient storage and retrieval of data related to lost and found items.</a:t>
            </a:r>
            <a:endParaRPr lang="en-US" sz="1500" dirty="0"/>
          </a:p>
        </p:txBody>
      </p:sp>
      <p:sp>
        <p:nvSpPr>
          <p:cNvPr id="10" name="Shape 7"/>
          <p:cNvSpPr/>
          <p:nvPr/>
        </p:nvSpPr>
        <p:spPr>
          <a:xfrm>
            <a:off x="1277005" y="4574500"/>
            <a:ext cx="674727" cy="22860"/>
          </a:xfrm>
          <a:prstGeom prst="roundRect">
            <a:avLst>
              <a:gd name="adj" fmla="val 126512"/>
            </a:avLst>
          </a:prstGeom>
          <a:solidFill>
            <a:srgbClr val="3F3F44"/>
          </a:solidFill>
          <a:ln/>
        </p:spPr>
      </p:sp>
      <p:sp>
        <p:nvSpPr>
          <p:cNvPr id="11" name="Shape 8"/>
          <p:cNvSpPr/>
          <p:nvPr/>
        </p:nvSpPr>
        <p:spPr>
          <a:xfrm>
            <a:off x="866120" y="4369118"/>
            <a:ext cx="433745" cy="433745"/>
          </a:xfrm>
          <a:prstGeom prst="roundRect">
            <a:avLst>
              <a:gd name="adj" fmla="val 6668"/>
            </a:avLst>
          </a:prstGeom>
          <a:solidFill>
            <a:srgbClr val="26262B"/>
          </a:solidFill>
          <a:ln/>
        </p:spPr>
      </p:sp>
      <p:sp>
        <p:nvSpPr>
          <p:cNvPr id="12" name="Text 9"/>
          <p:cNvSpPr/>
          <p:nvPr/>
        </p:nvSpPr>
        <p:spPr>
          <a:xfrm>
            <a:off x="992922" y="4441388"/>
            <a:ext cx="180142" cy="289203"/>
          </a:xfrm>
          <a:prstGeom prst="rect">
            <a:avLst/>
          </a:prstGeom>
          <a:noFill/>
          <a:ln/>
        </p:spPr>
        <p:txBody>
          <a:bodyPr wrap="none" lIns="0" tIns="0" rIns="0" bIns="0" rtlCol="0" anchor="t"/>
          <a:lstStyle/>
          <a:p>
            <a:pPr algn="ctr" indent="0" marL="0">
              <a:lnSpc>
                <a:spcPts val="2250"/>
              </a:lnSpc>
              <a:buNone/>
            </a:pPr>
            <a:r>
              <a:rPr lang="en-US" sz="2250" dirty="0">
                <a:solidFill>
                  <a:srgbClr val="E0D6DE"/>
                </a:solidFill>
                <a:latin typeface="Sora Medium" pitchFamily="34" charset="0"/>
                <a:ea typeface="Sora Medium" pitchFamily="34" charset="-122"/>
                <a:cs typeface="Sora Medium" pitchFamily="34" charset="-120"/>
              </a:rPr>
              <a:t>2</a:t>
            </a:r>
            <a:endParaRPr lang="en-US" sz="2250" dirty="0"/>
          </a:p>
        </p:txBody>
      </p:sp>
      <p:sp>
        <p:nvSpPr>
          <p:cNvPr id="13" name="Text 10"/>
          <p:cNvSpPr/>
          <p:nvPr/>
        </p:nvSpPr>
        <p:spPr>
          <a:xfrm>
            <a:off x="2143363" y="4345067"/>
            <a:ext cx="2409944"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API Development</a:t>
            </a:r>
            <a:endParaRPr lang="en-US" sz="1850" dirty="0"/>
          </a:p>
        </p:txBody>
      </p:sp>
      <p:sp>
        <p:nvSpPr>
          <p:cNvPr id="14" name="Text 11"/>
          <p:cNvSpPr/>
          <p:nvPr/>
        </p:nvSpPr>
        <p:spPr>
          <a:xfrm>
            <a:off x="2143363" y="4761905"/>
            <a:ext cx="6206847" cy="925116"/>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All necessary RESTful APIs have been developed to handle data requests from the user interface and ensure smooth communication between the frontend and backend.</a:t>
            </a:r>
            <a:endParaRPr lang="en-US" sz="1500" dirty="0"/>
          </a:p>
        </p:txBody>
      </p:sp>
      <p:sp>
        <p:nvSpPr>
          <p:cNvPr id="15" name="Shape 12"/>
          <p:cNvSpPr/>
          <p:nvPr/>
        </p:nvSpPr>
        <p:spPr>
          <a:xfrm>
            <a:off x="1277005" y="6494740"/>
            <a:ext cx="674727" cy="22860"/>
          </a:xfrm>
          <a:prstGeom prst="roundRect">
            <a:avLst>
              <a:gd name="adj" fmla="val 126512"/>
            </a:avLst>
          </a:prstGeom>
          <a:solidFill>
            <a:srgbClr val="3F3F44"/>
          </a:solidFill>
          <a:ln/>
        </p:spPr>
      </p:sp>
      <p:sp>
        <p:nvSpPr>
          <p:cNvPr id="16" name="Shape 13"/>
          <p:cNvSpPr/>
          <p:nvPr/>
        </p:nvSpPr>
        <p:spPr>
          <a:xfrm>
            <a:off x="866120" y="6289358"/>
            <a:ext cx="433745" cy="433745"/>
          </a:xfrm>
          <a:prstGeom prst="roundRect">
            <a:avLst>
              <a:gd name="adj" fmla="val 6668"/>
            </a:avLst>
          </a:prstGeom>
          <a:solidFill>
            <a:srgbClr val="26262B"/>
          </a:solidFill>
          <a:ln/>
        </p:spPr>
      </p:sp>
      <p:sp>
        <p:nvSpPr>
          <p:cNvPr id="17" name="Text 14"/>
          <p:cNvSpPr/>
          <p:nvPr/>
        </p:nvSpPr>
        <p:spPr>
          <a:xfrm>
            <a:off x="993279" y="6361628"/>
            <a:ext cx="179308" cy="289203"/>
          </a:xfrm>
          <a:prstGeom prst="rect">
            <a:avLst/>
          </a:prstGeom>
          <a:noFill/>
          <a:ln/>
        </p:spPr>
        <p:txBody>
          <a:bodyPr wrap="none" lIns="0" tIns="0" rIns="0" bIns="0" rtlCol="0" anchor="t"/>
          <a:lstStyle/>
          <a:p>
            <a:pPr algn="ctr" indent="0" marL="0">
              <a:lnSpc>
                <a:spcPts val="2250"/>
              </a:lnSpc>
              <a:buNone/>
            </a:pPr>
            <a:r>
              <a:rPr lang="en-US" sz="2250" dirty="0">
                <a:solidFill>
                  <a:srgbClr val="E0D6DE"/>
                </a:solidFill>
                <a:latin typeface="Sora Medium" pitchFamily="34" charset="0"/>
                <a:ea typeface="Sora Medium" pitchFamily="34" charset="-122"/>
                <a:cs typeface="Sora Medium" pitchFamily="34" charset="-120"/>
              </a:rPr>
              <a:t>3</a:t>
            </a:r>
            <a:endParaRPr lang="en-US" sz="2250" dirty="0"/>
          </a:p>
        </p:txBody>
      </p:sp>
      <p:sp>
        <p:nvSpPr>
          <p:cNvPr id="18" name="Text 15"/>
          <p:cNvSpPr/>
          <p:nvPr/>
        </p:nvSpPr>
        <p:spPr>
          <a:xfrm>
            <a:off x="2143363" y="6265307"/>
            <a:ext cx="4283988"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Security Measures Implementation</a:t>
            </a:r>
            <a:endParaRPr lang="en-US" sz="1850" dirty="0"/>
          </a:p>
        </p:txBody>
      </p:sp>
      <p:sp>
        <p:nvSpPr>
          <p:cNvPr id="19" name="Text 16"/>
          <p:cNvSpPr/>
          <p:nvPr/>
        </p:nvSpPr>
        <p:spPr>
          <a:xfrm>
            <a:off x="2143363" y="6682145"/>
            <a:ext cx="6206847" cy="616744"/>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Security features, including user authentication, data encryption, and access control, have been integrated into the backend system.</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23568"/>
            <a:ext cx="7425690" cy="602456"/>
          </a:xfrm>
          <a:prstGeom prst="rect">
            <a:avLst/>
          </a:prstGeom>
          <a:noFill/>
          <a:ln/>
        </p:spPr>
        <p:txBody>
          <a:bodyPr wrap="none" lIns="0" tIns="0" rIns="0" bIns="0" rtlCol="0" anchor="t"/>
          <a:lstStyle/>
          <a:p>
            <a:pPr indent="0" marL="0">
              <a:lnSpc>
                <a:spcPts val="4700"/>
              </a:lnSpc>
              <a:buNone/>
            </a:pPr>
            <a:r>
              <a:rPr lang="en-US" sz="3750" dirty="0">
                <a:solidFill>
                  <a:srgbClr val="97B8FF"/>
                </a:solidFill>
                <a:latin typeface="Sora Medium" pitchFamily="34" charset="0"/>
                <a:ea typeface="Sora Medium" pitchFamily="34" charset="-122"/>
                <a:cs typeface="Sora Medium" pitchFamily="34" charset="-120"/>
              </a:rPr>
              <a:t>Future Aspects and Scalability</a:t>
            </a:r>
            <a:endParaRPr lang="en-US" sz="3750" dirty="0"/>
          </a:p>
        </p:txBody>
      </p:sp>
      <p:pic>
        <p:nvPicPr>
          <p:cNvPr id="4" name="Image 1" descr="preencoded.png">    </p:cNvPr>
          <p:cNvPicPr>
            <a:picLocks noChangeAspect="1"/>
          </p:cNvPicPr>
          <p:nvPr/>
        </p:nvPicPr>
        <p:blipFill>
          <a:blip r:embed="rId2"/>
          <a:stretch>
            <a:fillRect/>
          </a:stretch>
        </p:blipFill>
        <p:spPr>
          <a:xfrm>
            <a:off x="6280190" y="1815227"/>
            <a:ext cx="963930" cy="2035850"/>
          </a:xfrm>
          <a:prstGeom prst="rect">
            <a:avLst/>
          </a:prstGeom>
        </p:spPr>
      </p:pic>
      <p:sp>
        <p:nvSpPr>
          <p:cNvPr id="5" name="Text 1"/>
          <p:cNvSpPr/>
          <p:nvPr/>
        </p:nvSpPr>
        <p:spPr>
          <a:xfrm>
            <a:off x="7533323" y="2007989"/>
            <a:ext cx="3141345"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Mobile App Development</a:t>
            </a:r>
            <a:endParaRPr lang="en-US" sz="1850" dirty="0"/>
          </a:p>
        </p:txBody>
      </p:sp>
      <p:sp>
        <p:nvSpPr>
          <p:cNvPr id="6" name="Text 2"/>
          <p:cNvSpPr/>
          <p:nvPr/>
        </p:nvSpPr>
        <p:spPr>
          <a:xfrm>
            <a:off x="7533323" y="2424827"/>
            <a:ext cx="6303288" cy="1233487"/>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Developing a dedicated mobile application for IITG Express will provide users with enhanced accessibility and convenience, allowing them to report lost items and search for found items directly from their smartphones.</a:t>
            </a:r>
            <a:endParaRPr lang="en-US" sz="1500" dirty="0"/>
          </a:p>
        </p:txBody>
      </p:sp>
      <p:pic>
        <p:nvPicPr>
          <p:cNvPr id="7" name="Image 2" descr="preencoded.png">    </p:cNvPr>
          <p:cNvPicPr>
            <a:picLocks noChangeAspect="1"/>
          </p:cNvPicPr>
          <p:nvPr/>
        </p:nvPicPr>
        <p:blipFill>
          <a:blip r:embed="rId3"/>
          <a:stretch>
            <a:fillRect/>
          </a:stretch>
        </p:blipFill>
        <p:spPr>
          <a:xfrm>
            <a:off x="6280190" y="3851077"/>
            <a:ext cx="963930" cy="1727478"/>
          </a:xfrm>
          <a:prstGeom prst="rect">
            <a:avLst/>
          </a:prstGeom>
        </p:spPr>
      </p:pic>
      <p:sp>
        <p:nvSpPr>
          <p:cNvPr id="8" name="Text 3"/>
          <p:cNvSpPr/>
          <p:nvPr/>
        </p:nvSpPr>
        <p:spPr>
          <a:xfrm>
            <a:off x="7533323" y="4043839"/>
            <a:ext cx="4150400"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Integration with Campus Systems</a:t>
            </a:r>
            <a:endParaRPr lang="en-US" sz="1850" dirty="0"/>
          </a:p>
        </p:txBody>
      </p:sp>
      <p:sp>
        <p:nvSpPr>
          <p:cNvPr id="9" name="Text 4"/>
          <p:cNvSpPr/>
          <p:nvPr/>
        </p:nvSpPr>
        <p:spPr>
          <a:xfrm>
            <a:off x="7533323" y="4460677"/>
            <a:ext cx="6303288" cy="925116"/>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Integrating IITG Express with existing campus systems, such as the student information system or the security system, will streamline data sharing and enable automated notifications for lost items.</a:t>
            </a:r>
            <a:endParaRPr lang="en-US" sz="1500" dirty="0"/>
          </a:p>
        </p:txBody>
      </p:sp>
      <p:pic>
        <p:nvPicPr>
          <p:cNvPr id="10" name="Image 3" descr="preencoded.png">    </p:cNvPr>
          <p:cNvPicPr>
            <a:picLocks noChangeAspect="1"/>
          </p:cNvPicPr>
          <p:nvPr/>
        </p:nvPicPr>
        <p:blipFill>
          <a:blip r:embed="rId4"/>
          <a:stretch>
            <a:fillRect/>
          </a:stretch>
        </p:blipFill>
        <p:spPr>
          <a:xfrm>
            <a:off x="6280190" y="5578554"/>
            <a:ext cx="963930" cy="1727478"/>
          </a:xfrm>
          <a:prstGeom prst="rect">
            <a:avLst/>
          </a:prstGeom>
        </p:spPr>
      </p:pic>
      <p:sp>
        <p:nvSpPr>
          <p:cNvPr id="11" name="Text 5"/>
          <p:cNvSpPr/>
          <p:nvPr/>
        </p:nvSpPr>
        <p:spPr>
          <a:xfrm>
            <a:off x="7533323" y="5771317"/>
            <a:ext cx="3257193" cy="301228"/>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Sora Medium" pitchFamily="34" charset="0"/>
                <a:ea typeface="Sora Medium" pitchFamily="34" charset="-122"/>
                <a:cs typeface="Sora Medium" pitchFamily="34" charset="-120"/>
              </a:rPr>
              <a:t>Advanced Search Features</a:t>
            </a:r>
            <a:endParaRPr lang="en-US" sz="1850" dirty="0"/>
          </a:p>
        </p:txBody>
      </p:sp>
      <p:sp>
        <p:nvSpPr>
          <p:cNvPr id="12" name="Text 6"/>
          <p:cNvSpPr/>
          <p:nvPr/>
        </p:nvSpPr>
        <p:spPr>
          <a:xfrm>
            <a:off x="7533323" y="6188154"/>
            <a:ext cx="6303288" cy="925116"/>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Noto Sans TC" pitchFamily="34" charset="0"/>
                <a:ea typeface="Noto Sans TC" pitchFamily="34" charset="-122"/>
                <a:cs typeface="Noto Sans TC" pitchFamily="34" charset="-120"/>
              </a:rPr>
              <a:t>Implementing advanced search filters, such as item type, location, and time range, will empower users to quickly and accurately locate lost and found items.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2025-02-25T18:50:05Z</dcterms:created>
  <dcterms:modified xsi:type="dcterms:W3CDTF">2025-02-25T18:50:05Z</dcterms:modified>
</cp:coreProperties>
</file>